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6911975" cy="49831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9">
          <p15:clr>
            <a:srgbClr val="A4A3A4"/>
          </p15:clr>
        </p15:guide>
        <p15:guide id="2" pos="217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F3"/>
    <a:srgbClr val="FFF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171" y="77"/>
      </p:cViewPr>
      <p:guideLst>
        <p:guide orient="horz" pos="1569"/>
        <p:guide pos="21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AE654-207A-458E-98E5-693CD5DE2F71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89050" y="1143000"/>
            <a:ext cx="42799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401C7-0C2E-402B-9DDA-EC8A120ECB6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2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01C7-0C2E-402B-9DDA-EC8A120ECB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76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398" y="815532"/>
            <a:ext cx="5875179" cy="1734879"/>
          </a:xfrm>
        </p:spPr>
        <p:txBody>
          <a:bodyPr anchor="b"/>
          <a:lstStyle>
            <a:lvl1pPr algn="ctr">
              <a:defRPr sz="43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97" y="2617314"/>
            <a:ext cx="5183981" cy="1203111"/>
          </a:xfrm>
        </p:spPr>
        <p:txBody>
          <a:bodyPr/>
          <a:lstStyle>
            <a:lvl1pPr marL="0" indent="0" algn="ctr">
              <a:buNone/>
              <a:defRPr sz="1744"/>
            </a:lvl1pPr>
            <a:lvl2pPr marL="332202" indent="0" algn="ctr">
              <a:buNone/>
              <a:defRPr sz="1453"/>
            </a:lvl2pPr>
            <a:lvl3pPr marL="664403" indent="0" algn="ctr">
              <a:buNone/>
              <a:defRPr sz="1308"/>
            </a:lvl3pPr>
            <a:lvl4pPr marL="996605" indent="0" algn="ctr">
              <a:buNone/>
              <a:defRPr sz="1163"/>
            </a:lvl4pPr>
            <a:lvl5pPr marL="1328806" indent="0" algn="ctr">
              <a:buNone/>
              <a:defRPr sz="1163"/>
            </a:lvl5pPr>
            <a:lvl6pPr marL="1661008" indent="0" algn="ctr">
              <a:buNone/>
              <a:defRPr sz="1163"/>
            </a:lvl6pPr>
            <a:lvl7pPr marL="1993209" indent="0" algn="ctr">
              <a:buNone/>
              <a:defRPr sz="1163"/>
            </a:lvl7pPr>
            <a:lvl8pPr marL="2325411" indent="0" algn="ctr">
              <a:buNone/>
              <a:defRPr sz="1163"/>
            </a:lvl8pPr>
            <a:lvl9pPr marL="2657612" indent="0" algn="ctr">
              <a:buNone/>
              <a:defRPr sz="116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1915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39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599" y="1242332"/>
            <a:ext cx="5961578" cy="2072857"/>
          </a:xfrm>
        </p:spPr>
        <p:txBody>
          <a:bodyPr anchor="b"/>
          <a:lstStyle>
            <a:lvl1pPr>
              <a:defRPr sz="43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599" y="3334799"/>
            <a:ext cx="5961578" cy="1090067"/>
          </a:xfrm>
        </p:spPr>
        <p:txBody>
          <a:bodyPr/>
          <a:lstStyle>
            <a:lvl1pPr marL="0" indent="0">
              <a:buNone/>
              <a:defRPr sz="1744">
                <a:solidFill>
                  <a:schemeClr val="tx1"/>
                </a:solidFill>
              </a:defRPr>
            </a:lvl1pPr>
            <a:lvl2pPr marL="332202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2pPr>
            <a:lvl3pPr marL="664403" indent="0">
              <a:buNone/>
              <a:defRPr sz="1308">
                <a:solidFill>
                  <a:schemeClr val="tx1">
                    <a:tint val="75000"/>
                  </a:schemeClr>
                </a:solidFill>
              </a:defRPr>
            </a:lvl3pPr>
            <a:lvl4pPr marL="996605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4pPr>
            <a:lvl5pPr marL="1328806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5pPr>
            <a:lvl6pPr marL="1661008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6pPr>
            <a:lvl7pPr marL="1993209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7pPr>
            <a:lvl8pPr marL="2325411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8pPr>
            <a:lvl9pPr marL="2657612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46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198" y="1326537"/>
            <a:ext cx="2937589" cy="31617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9188" y="1326537"/>
            <a:ext cx="2937589" cy="31617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9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099" y="265308"/>
            <a:ext cx="5961578" cy="96318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6099" y="1221568"/>
            <a:ext cx="2924089" cy="598671"/>
          </a:xfrm>
        </p:spPr>
        <p:txBody>
          <a:bodyPr anchor="b"/>
          <a:lstStyle>
            <a:lvl1pPr marL="0" indent="0">
              <a:buNone/>
              <a:defRPr sz="1744" b="1"/>
            </a:lvl1pPr>
            <a:lvl2pPr marL="332202" indent="0">
              <a:buNone/>
              <a:defRPr sz="1453" b="1"/>
            </a:lvl2pPr>
            <a:lvl3pPr marL="664403" indent="0">
              <a:buNone/>
              <a:defRPr sz="1308" b="1"/>
            </a:lvl3pPr>
            <a:lvl4pPr marL="996605" indent="0">
              <a:buNone/>
              <a:defRPr sz="1163" b="1"/>
            </a:lvl4pPr>
            <a:lvl5pPr marL="1328806" indent="0">
              <a:buNone/>
              <a:defRPr sz="1163" b="1"/>
            </a:lvl5pPr>
            <a:lvl6pPr marL="1661008" indent="0">
              <a:buNone/>
              <a:defRPr sz="1163" b="1"/>
            </a:lvl6pPr>
            <a:lvl7pPr marL="1993209" indent="0">
              <a:buNone/>
              <a:defRPr sz="1163" b="1"/>
            </a:lvl7pPr>
            <a:lvl8pPr marL="2325411" indent="0">
              <a:buNone/>
              <a:defRPr sz="1163" b="1"/>
            </a:lvl8pPr>
            <a:lvl9pPr marL="2657612" indent="0">
              <a:buNone/>
              <a:defRPr sz="116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9" y="1820239"/>
            <a:ext cx="2924089" cy="267729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99188" y="1221568"/>
            <a:ext cx="2938490" cy="598671"/>
          </a:xfrm>
        </p:spPr>
        <p:txBody>
          <a:bodyPr anchor="b"/>
          <a:lstStyle>
            <a:lvl1pPr marL="0" indent="0">
              <a:buNone/>
              <a:defRPr sz="1744" b="1"/>
            </a:lvl1pPr>
            <a:lvl2pPr marL="332202" indent="0">
              <a:buNone/>
              <a:defRPr sz="1453" b="1"/>
            </a:lvl2pPr>
            <a:lvl3pPr marL="664403" indent="0">
              <a:buNone/>
              <a:defRPr sz="1308" b="1"/>
            </a:lvl3pPr>
            <a:lvl4pPr marL="996605" indent="0">
              <a:buNone/>
              <a:defRPr sz="1163" b="1"/>
            </a:lvl4pPr>
            <a:lvl5pPr marL="1328806" indent="0">
              <a:buNone/>
              <a:defRPr sz="1163" b="1"/>
            </a:lvl5pPr>
            <a:lvl6pPr marL="1661008" indent="0">
              <a:buNone/>
              <a:defRPr sz="1163" b="1"/>
            </a:lvl6pPr>
            <a:lvl7pPr marL="1993209" indent="0">
              <a:buNone/>
              <a:defRPr sz="1163" b="1"/>
            </a:lvl7pPr>
            <a:lvl8pPr marL="2325411" indent="0">
              <a:buNone/>
              <a:defRPr sz="1163" b="1"/>
            </a:lvl8pPr>
            <a:lvl9pPr marL="2657612" indent="0">
              <a:buNone/>
              <a:defRPr sz="116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9188" y="1820239"/>
            <a:ext cx="2938490" cy="267729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282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105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068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098" y="332211"/>
            <a:ext cx="2229292" cy="1162738"/>
          </a:xfrm>
        </p:spPr>
        <p:txBody>
          <a:bodyPr anchor="b"/>
          <a:lstStyle>
            <a:lvl1pPr>
              <a:defRPr sz="232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8490" y="717484"/>
            <a:ext cx="3499187" cy="3541276"/>
          </a:xfrm>
        </p:spPr>
        <p:txBody>
          <a:bodyPr/>
          <a:lstStyle>
            <a:lvl1pPr>
              <a:defRPr sz="2325"/>
            </a:lvl1pPr>
            <a:lvl2pPr>
              <a:defRPr sz="2034"/>
            </a:lvl2pPr>
            <a:lvl3pPr>
              <a:defRPr sz="1744"/>
            </a:lvl3pPr>
            <a:lvl4pPr>
              <a:defRPr sz="1453"/>
            </a:lvl4pPr>
            <a:lvl5pPr>
              <a:defRPr sz="1453"/>
            </a:lvl5pPr>
            <a:lvl6pPr>
              <a:defRPr sz="1453"/>
            </a:lvl6pPr>
            <a:lvl7pPr>
              <a:defRPr sz="1453"/>
            </a:lvl7pPr>
            <a:lvl8pPr>
              <a:defRPr sz="1453"/>
            </a:lvl8pPr>
            <a:lvl9pPr>
              <a:defRPr sz="1453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098" y="1494949"/>
            <a:ext cx="2229292" cy="2769578"/>
          </a:xfrm>
        </p:spPr>
        <p:txBody>
          <a:bodyPr/>
          <a:lstStyle>
            <a:lvl1pPr marL="0" indent="0">
              <a:buNone/>
              <a:defRPr sz="1163"/>
            </a:lvl1pPr>
            <a:lvl2pPr marL="332202" indent="0">
              <a:buNone/>
              <a:defRPr sz="1017"/>
            </a:lvl2pPr>
            <a:lvl3pPr marL="664403" indent="0">
              <a:buNone/>
              <a:defRPr sz="872"/>
            </a:lvl3pPr>
            <a:lvl4pPr marL="996605" indent="0">
              <a:buNone/>
              <a:defRPr sz="727"/>
            </a:lvl4pPr>
            <a:lvl5pPr marL="1328806" indent="0">
              <a:buNone/>
              <a:defRPr sz="727"/>
            </a:lvl5pPr>
            <a:lvl6pPr marL="1661008" indent="0">
              <a:buNone/>
              <a:defRPr sz="727"/>
            </a:lvl6pPr>
            <a:lvl7pPr marL="1993209" indent="0">
              <a:buNone/>
              <a:defRPr sz="727"/>
            </a:lvl7pPr>
            <a:lvl8pPr marL="2325411" indent="0">
              <a:buNone/>
              <a:defRPr sz="727"/>
            </a:lvl8pPr>
            <a:lvl9pPr marL="2657612" indent="0">
              <a:buNone/>
              <a:defRPr sz="727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5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098" y="332211"/>
            <a:ext cx="2229292" cy="1162738"/>
          </a:xfrm>
        </p:spPr>
        <p:txBody>
          <a:bodyPr anchor="b"/>
          <a:lstStyle>
            <a:lvl1pPr>
              <a:defRPr sz="232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38490" y="717484"/>
            <a:ext cx="3499187" cy="3541276"/>
          </a:xfrm>
        </p:spPr>
        <p:txBody>
          <a:bodyPr anchor="t"/>
          <a:lstStyle>
            <a:lvl1pPr marL="0" indent="0">
              <a:buNone/>
              <a:defRPr sz="2325"/>
            </a:lvl1pPr>
            <a:lvl2pPr marL="332202" indent="0">
              <a:buNone/>
              <a:defRPr sz="2034"/>
            </a:lvl2pPr>
            <a:lvl3pPr marL="664403" indent="0">
              <a:buNone/>
              <a:defRPr sz="1744"/>
            </a:lvl3pPr>
            <a:lvl4pPr marL="996605" indent="0">
              <a:buNone/>
              <a:defRPr sz="1453"/>
            </a:lvl4pPr>
            <a:lvl5pPr marL="1328806" indent="0">
              <a:buNone/>
              <a:defRPr sz="1453"/>
            </a:lvl5pPr>
            <a:lvl6pPr marL="1661008" indent="0">
              <a:buNone/>
              <a:defRPr sz="1453"/>
            </a:lvl6pPr>
            <a:lvl7pPr marL="1993209" indent="0">
              <a:buNone/>
              <a:defRPr sz="1453"/>
            </a:lvl7pPr>
            <a:lvl8pPr marL="2325411" indent="0">
              <a:buNone/>
              <a:defRPr sz="1453"/>
            </a:lvl8pPr>
            <a:lvl9pPr marL="2657612" indent="0">
              <a:buNone/>
              <a:defRPr sz="14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098" y="1494949"/>
            <a:ext cx="2229292" cy="2769578"/>
          </a:xfrm>
        </p:spPr>
        <p:txBody>
          <a:bodyPr/>
          <a:lstStyle>
            <a:lvl1pPr marL="0" indent="0">
              <a:buNone/>
              <a:defRPr sz="1163"/>
            </a:lvl1pPr>
            <a:lvl2pPr marL="332202" indent="0">
              <a:buNone/>
              <a:defRPr sz="1017"/>
            </a:lvl2pPr>
            <a:lvl3pPr marL="664403" indent="0">
              <a:buNone/>
              <a:defRPr sz="872"/>
            </a:lvl3pPr>
            <a:lvl4pPr marL="996605" indent="0">
              <a:buNone/>
              <a:defRPr sz="727"/>
            </a:lvl4pPr>
            <a:lvl5pPr marL="1328806" indent="0">
              <a:buNone/>
              <a:defRPr sz="727"/>
            </a:lvl5pPr>
            <a:lvl6pPr marL="1661008" indent="0">
              <a:buNone/>
              <a:defRPr sz="727"/>
            </a:lvl6pPr>
            <a:lvl7pPr marL="1993209" indent="0">
              <a:buNone/>
              <a:defRPr sz="727"/>
            </a:lvl7pPr>
            <a:lvl8pPr marL="2325411" indent="0">
              <a:buNone/>
              <a:defRPr sz="727"/>
            </a:lvl8pPr>
            <a:lvl9pPr marL="2657612" indent="0">
              <a:buNone/>
              <a:defRPr sz="727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8017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82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46382" y="265307"/>
            <a:ext cx="1490395" cy="422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5199" y="265307"/>
            <a:ext cx="4384784" cy="42230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772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199" y="265308"/>
            <a:ext cx="5961578" cy="963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199" y="1326537"/>
            <a:ext cx="5961578" cy="3161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5198" y="4618655"/>
            <a:ext cx="1555194" cy="265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0C1EE-6911-454E-9C1D-E95B59719330}" type="datetimeFigureOut">
              <a:rPr lang="es-ES" smtClean="0"/>
              <a:t>04/05/2018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9592" y="4618655"/>
            <a:ext cx="2332792" cy="265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81583" y="4618655"/>
            <a:ext cx="1555194" cy="265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2F474-DF58-4A60-B8E7-E8065CDAF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1831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64403" rtl="0" eaLnBrk="1" latinLnBrk="0" hangingPunct="1">
        <a:lnSpc>
          <a:spcPct val="90000"/>
        </a:lnSpc>
        <a:spcBef>
          <a:spcPct val="0"/>
        </a:spcBef>
        <a:buNone/>
        <a:defRPr sz="3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6101" indent="-166101" algn="l" defTabSz="664403" rtl="0" eaLnBrk="1" latinLnBrk="0" hangingPunct="1">
        <a:lnSpc>
          <a:spcPct val="90000"/>
        </a:lnSpc>
        <a:spcBef>
          <a:spcPts val="727"/>
        </a:spcBef>
        <a:buFont typeface="Arial" panose="020B0604020202020204" pitchFamily="34" charset="0"/>
        <a:buChar char="•"/>
        <a:defRPr sz="2034" kern="1200">
          <a:solidFill>
            <a:schemeClr val="tx1"/>
          </a:solidFill>
          <a:latin typeface="+mn-lt"/>
          <a:ea typeface="+mn-ea"/>
          <a:cs typeface="+mn-cs"/>
        </a:defRPr>
      </a:lvl1pPr>
      <a:lvl2pPr marL="498302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2pPr>
      <a:lvl3pPr marL="830504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3pPr>
      <a:lvl4pPr marL="1162705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308" kern="1200">
          <a:solidFill>
            <a:schemeClr val="tx1"/>
          </a:solidFill>
          <a:latin typeface="+mn-lt"/>
          <a:ea typeface="+mn-ea"/>
          <a:cs typeface="+mn-cs"/>
        </a:defRPr>
      </a:lvl4pPr>
      <a:lvl5pPr marL="1494907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308" kern="1200">
          <a:solidFill>
            <a:schemeClr val="tx1"/>
          </a:solidFill>
          <a:latin typeface="+mn-lt"/>
          <a:ea typeface="+mn-ea"/>
          <a:cs typeface="+mn-cs"/>
        </a:defRPr>
      </a:lvl5pPr>
      <a:lvl6pPr marL="1827108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308" kern="1200">
          <a:solidFill>
            <a:schemeClr val="tx1"/>
          </a:solidFill>
          <a:latin typeface="+mn-lt"/>
          <a:ea typeface="+mn-ea"/>
          <a:cs typeface="+mn-cs"/>
        </a:defRPr>
      </a:lvl6pPr>
      <a:lvl7pPr marL="2159310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308" kern="1200">
          <a:solidFill>
            <a:schemeClr val="tx1"/>
          </a:solidFill>
          <a:latin typeface="+mn-lt"/>
          <a:ea typeface="+mn-ea"/>
          <a:cs typeface="+mn-cs"/>
        </a:defRPr>
      </a:lvl7pPr>
      <a:lvl8pPr marL="2491511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308" kern="1200">
          <a:solidFill>
            <a:schemeClr val="tx1"/>
          </a:solidFill>
          <a:latin typeface="+mn-lt"/>
          <a:ea typeface="+mn-ea"/>
          <a:cs typeface="+mn-cs"/>
        </a:defRPr>
      </a:lvl8pPr>
      <a:lvl9pPr marL="2823713" indent="-166101" algn="l" defTabSz="664403" rtl="0" eaLnBrk="1" latinLnBrk="0" hangingPunct="1">
        <a:lnSpc>
          <a:spcPct val="90000"/>
        </a:lnSpc>
        <a:spcBef>
          <a:spcPts val="363"/>
        </a:spcBef>
        <a:buFont typeface="Arial" panose="020B0604020202020204" pitchFamily="34" charset="0"/>
        <a:buChar char="•"/>
        <a:defRPr sz="13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1pPr>
      <a:lvl2pPr marL="332202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2pPr>
      <a:lvl3pPr marL="664403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3pPr>
      <a:lvl4pPr marL="996605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4pPr>
      <a:lvl5pPr marL="1328806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5pPr>
      <a:lvl6pPr marL="1661008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6pPr>
      <a:lvl7pPr marL="1993209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7pPr>
      <a:lvl8pPr marL="2325411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8pPr>
      <a:lvl9pPr marL="2657612" algn="l" defTabSz="664403" rtl="0" eaLnBrk="1" latinLnBrk="0" hangingPunct="1">
        <a:defRPr sz="13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www.accenture.com/us-en/form-accenture-digital-hub-event01-en?src=SOMS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9F69545-1E32-450D-BCAE-AB4D9A1B971D}"/>
              </a:ext>
            </a:extLst>
          </p:cNvPr>
          <p:cNvSpPr txBox="1"/>
          <p:nvPr/>
        </p:nvSpPr>
        <p:spPr>
          <a:xfrm>
            <a:off x="0" y="698092"/>
            <a:ext cx="6911975" cy="45320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200" i="1" dirty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El Presidente de la Fundación MIT Enterprise </a:t>
            </a:r>
            <a:r>
              <a:rPr lang="es-ES" sz="1200" i="1" dirty="0" err="1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Forum</a:t>
            </a:r>
            <a:r>
              <a:rPr lang="es-ES" sz="1200" i="1" dirty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 de España, </a:t>
            </a:r>
            <a:r>
              <a:rPr lang="es-ES" sz="1200" i="1" dirty="0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D. Juan </a:t>
            </a:r>
            <a:r>
              <a:rPr lang="es-ES" sz="1200" i="1" dirty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Antonio Latasa, tiene el honor de </a:t>
            </a:r>
            <a:r>
              <a:rPr lang="es-ES" sz="1200" i="1" dirty="0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invitarle al </a:t>
            </a:r>
            <a:r>
              <a:rPr lang="es-ES" sz="1200" b="1" i="1" dirty="0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Open </a:t>
            </a:r>
            <a:r>
              <a:rPr lang="es-ES" sz="1200" b="1" i="1" dirty="0" err="1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Innovation</a:t>
            </a:r>
            <a:r>
              <a:rPr lang="es-ES" sz="1200" b="1" i="1" dirty="0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: </a:t>
            </a:r>
            <a:r>
              <a:rPr lang="es-ES" sz="1200" b="1" i="1" dirty="0" err="1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Success</a:t>
            </a:r>
            <a:r>
              <a:rPr lang="es-ES" sz="1200" b="1" i="1" dirty="0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200" b="1" i="1" dirty="0" err="1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Stories</a:t>
            </a:r>
            <a:r>
              <a:rPr lang="es-ES" sz="1200" i="1" dirty="0" smtClean="0">
                <a:latin typeface="+mj-lt"/>
                <a:ea typeface="Yu Gothic UI Light" panose="020B0300000000000000" pitchFamily="34" charset="-128"/>
                <a:cs typeface="Calibri Light" panose="020F0302020204030204" pitchFamily="34" charset="0"/>
              </a:rPr>
              <a:t>, </a:t>
            </a:r>
            <a:r>
              <a:rPr lang="es-ES" sz="1200" i="1" dirty="0">
                <a:latin typeface="+mj-lt"/>
              </a:rPr>
              <a:t>en el que escucharemos a empresas líderes compartir su experiencia formando </a:t>
            </a:r>
            <a:r>
              <a:rPr lang="es-ES" sz="1200" i="1" dirty="0" err="1">
                <a:latin typeface="+mj-lt"/>
              </a:rPr>
              <a:t>Partnerships</a:t>
            </a:r>
            <a:r>
              <a:rPr lang="es-ES" sz="1200" i="1" dirty="0">
                <a:latin typeface="+mj-lt"/>
              </a:rPr>
              <a:t> con empresas y </a:t>
            </a:r>
            <a:r>
              <a:rPr lang="es-ES" sz="1200" i="1" dirty="0" err="1" smtClean="0">
                <a:latin typeface="+mj-lt"/>
              </a:rPr>
              <a:t>start</a:t>
            </a:r>
            <a:r>
              <a:rPr lang="es-ES" sz="1200" i="1" dirty="0" smtClean="0">
                <a:latin typeface="+mj-lt"/>
              </a:rPr>
              <a:t>-ups </a:t>
            </a:r>
            <a:r>
              <a:rPr lang="es-ES" sz="1200" i="1" dirty="0">
                <a:latin typeface="+mj-lt"/>
              </a:rPr>
              <a:t>innovadoras. El evento se celebrará en </a:t>
            </a:r>
            <a:r>
              <a:rPr lang="es-ES" sz="1200" b="1" i="1" dirty="0" err="1">
                <a:latin typeface="+mj-lt"/>
              </a:rPr>
              <a:t>Accenture</a:t>
            </a:r>
            <a:r>
              <a:rPr lang="es-ES" sz="1200" b="1" i="1" dirty="0">
                <a:latin typeface="+mj-lt"/>
              </a:rPr>
              <a:t> Digital </a:t>
            </a:r>
            <a:r>
              <a:rPr lang="es-ES" sz="1200" b="1" i="1" dirty="0" err="1">
                <a:latin typeface="+mj-lt"/>
              </a:rPr>
              <a:t>Hub</a:t>
            </a:r>
            <a:r>
              <a:rPr lang="es-ES" sz="1200" i="1" dirty="0">
                <a:latin typeface="+mj-lt"/>
              </a:rPr>
              <a:t>, el próximo 8 de Mayo, con la siguiente agenda</a:t>
            </a:r>
            <a:r>
              <a:rPr lang="es-ES" sz="1200" dirty="0">
                <a:latin typeface="+mj-lt"/>
              </a:rPr>
              <a:t>:</a:t>
            </a:r>
          </a:p>
          <a:p>
            <a:pPr algn="just"/>
            <a:endParaRPr lang="es-ES" sz="1250" dirty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2" algn="just"/>
            <a:r>
              <a:rPr lang="es-ES" sz="1050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9:00-9:30 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Hospitality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&amp;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Coffee</a:t>
            </a:r>
            <a:endParaRPr lang="es-ES" sz="1050" i="1" dirty="0" smtClean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2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9:30-10:00 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Welcome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 &amp;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Introduction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: D Luis Sancho,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Accenture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Digital Lead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for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Iberia; D. Juan Antonio Latasa –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President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MIT Enterprise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Forum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; Dª. Clara Pombo, Directora Corporativa Clarke, Modet &amp; Co., 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Former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President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and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Trustee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, MIT Enterprise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Forum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.</a:t>
            </a:r>
          </a:p>
          <a:p>
            <a:pPr lvl="2" algn="just"/>
            <a:endParaRPr lang="es-ES" sz="1050" i="1" dirty="0" smtClean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2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10:00-12:00 Open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Innovation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Stories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Talks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:</a:t>
            </a:r>
          </a:p>
          <a:p>
            <a:pPr lvl="3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15´-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Accenture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Digital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Hub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, D. Juan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Masero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, Senior Manager</a:t>
            </a:r>
          </a:p>
          <a:p>
            <a:pPr lvl="3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15’- 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Endesa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Enel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, 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Dña. Silvia 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Méndez.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Enel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Innovation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Hub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Spain</a:t>
            </a:r>
            <a:endParaRPr lang="es-ES" sz="1050" i="1" dirty="0" smtClean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3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15’- Ericsson, D. Manuel Lorenzo,  Head of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Tecnology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and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Innovation</a:t>
            </a:r>
            <a:endParaRPr lang="es-ES" sz="1050" i="1" dirty="0" smtClean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3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15’- Microsoft , 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D. Pedro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Jareño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, Director de 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Emprendedores, 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Microsoft Ibérica</a:t>
            </a:r>
          </a:p>
          <a:p>
            <a:pPr lvl="3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15’- Amadeus, 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D. </a:t>
            </a:r>
            <a:r>
              <a:rPr lang="pt-BR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Alex </a:t>
            </a:r>
            <a:r>
              <a:rPr lang="pt-BR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Luzárraga</a:t>
            </a:r>
            <a:r>
              <a:rPr lang="pt-BR" sz="1050" i="1" dirty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, VP Corporate </a:t>
            </a:r>
            <a:r>
              <a:rPr lang="pt-BR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Strategy</a:t>
            </a:r>
            <a:endParaRPr lang="es-ES" sz="1050" i="1" dirty="0" smtClean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3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15’- Telefónica, D. Luis Ignacio Vicente del Olmo,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Return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on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Innovation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Manager &amp; Director of Telefónica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Patent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Office</a:t>
            </a:r>
          </a:p>
          <a:p>
            <a:pPr lvl="2" algn="just"/>
            <a:endParaRPr lang="es-ES" sz="1050" i="1" dirty="0" smtClean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2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12:00-12:30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Accenture</a:t>
            </a:r>
            <a:r>
              <a:rPr lang="es-ES" sz="1050" i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Digital Hub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, Clara Jiménez,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Accenture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Innovation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Lead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For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Spain</a:t>
            </a:r>
            <a:endParaRPr lang="es-ES" sz="1050" i="1" dirty="0" smtClean="0">
              <a:latin typeface="Calibri Light" panose="020F0302020204030204" pitchFamily="34" charset="0"/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lvl="2" algn="just"/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12:30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Brunch</a:t>
            </a:r>
            <a:r>
              <a:rPr lang="es-ES" sz="1050" i="1" dirty="0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 &amp; </a:t>
            </a:r>
            <a:r>
              <a:rPr lang="es-ES" sz="1050" i="1" dirty="0" err="1" smtClean="0">
                <a:latin typeface="Calibri Light" panose="020F0302020204030204" pitchFamily="34" charset="0"/>
                <a:ea typeface="Yu Gothic UI Light" panose="020B0300000000000000" pitchFamily="34" charset="-128"/>
                <a:cs typeface="Calibri Light" panose="020F0302020204030204" pitchFamily="34" charset="0"/>
              </a:rPr>
              <a:t>Networkin</a:t>
            </a:r>
            <a:r>
              <a:rPr lang="es-ES" sz="105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  <a:endParaRPr lang="es-ES" sz="1050" i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2" algn="just"/>
            <a:endParaRPr lang="es-ES" sz="1200" dirty="0" smtClean="0">
              <a:latin typeface="Bell MT" panose="02020503060305020303" pitchFamily="18" charset="0"/>
            </a:endParaRPr>
          </a:p>
          <a:p>
            <a:pPr algn="ctr"/>
            <a:endParaRPr lang="es-ES" sz="1250" dirty="0">
              <a:latin typeface="+mj-lt"/>
            </a:endParaRPr>
          </a:p>
          <a:p>
            <a:pPr algn="r"/>
            <a:endParaRPr lang="es-ES" sz="1050" b="1" i="1" dirty="0" smtClean="0">
              <a:latin typeface="+mj-lt"/>
            </a:endParaRPr>
          </a:p>
          <a:p>
            <a:pPr algn="r"/>
            <a:endParaRPr lang="es-ES" sz="1250" dirty="0">
              <a:latin typeface="+mj-lt"/>
            </a:endParaRPr>
          </a:p>
          <a:p>
            <a:pPr algn="ctr"/>
            <a:endParaRPr lang="es-ES" sz="1250" dirty="0">
              <a:latin typeface="+mj-lt"/>
            </a:endParaRPr>
          </a:p>
        </p:txBody>
      </p:sp>
      <p:pic>
        <p:nvPicPr>
          <p:cNvPr id="5" name="8 Imagen">
            <a:extLst>
              <a:ext uri="{FF2B5EF4-FFF2-40B4-BE49-F238E27FC236}">
                <a16:creationId xmlns:a16="http://schemas.microsoft.com/office/drawing/2014/main" id="{DA2DC4D2-1C9D-458A-BF1B-6089096553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58" y="154522"/>
            <a:ext cx="2399561" cy="45205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2496342-2217-4D33-A13E-B5F419D81AC9}"/>
              </a:ext>
            </a:extLst>
          </p:cNvPr>
          <p:cNvSpPr txBox="1"/>
          <p:nvPr/>
        </p:nvSpPr>
        <p:spPr>
          <a:xfrm>
            <a:off x="136807" y="4293742"/>
            <a:ext cx="2227152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+mj-lt"/>
              </a:rPr>
              <a:t>Fecha: </a:t>
            </a:r>
            <a:r>
              <a:rPr lang="es-ES" sz="1100" b="1" dirty="0" smtClean="0">
                <a:latin typeface="+mj-lt"/>
              </a:rPr>
              <a:t>8 </a:t>
            </a:r>
            <a:r>
              <a:rPr lang="es-ES" sz="1100" b="1" dirty="0">
                <a:latin typeface="+mj-lt"/>
              </a:rPr>
              <a:t>de </a:t>
            </a:r>
            <a:r>
              <a:rPr lang="es-ES" sz="1100" b="1" dirty="0" smtClean="0">
                <a:latin typeface="+mj-lt"/>
              </a:rPr>
              <a:t> mayo de 2018</a:t>
            </a:r>
            <a:endParaRPr lang="es-ES" sz="1100" b="1" dirty="0">
              <a:latin typeface="+mj-lt"/>
            </a:endParaRPr>
          </a:p>
          <a:p>
            <a:pPr algn="ctr"/>
            <a:r>
              <a:rPr lang="es-ES" sz="1100" dirty="0" smtClean="0">
                <a:latin typeface="+mj-lt"/>
              </a:rPr>
              <a:t>Lugar</a:t>
            </a:r>
            <a:r>
              <a:rPr lang="es-ES" sz="1100" dirty="0">
                <a:latin typeface="+mj-lt"/>
              </a:rPr>
              <a:t>: </a:t>
            </a:r>
            <a:r>
              <a:rPr lang="es-ES" sz="1100" b="1" dirty="0" err="1" smtClean="0">
                <a:latin typeface="+mj-lt"/>
              </a:rPr>
              <a:t>Accenture</a:t>
            </a:r>
            <a:r>
              <a:rPr lang="es-ES" sz="1100" b="1" dirty="0" smtClean="0">
                <a:latin typeface="+mj-lt"/>
              </a:rPr>
              <a:t> Madrid Digital </a:t>
            </a:r>
            <a:r>
              <a:rPr lang="es-ES" sz="1100" b="1" dirty="0" err="1" smtClean="0">
                <a:latin typeface="+mj-lt"/>
              </a:rPr>
              <a:t>Hub</a:t>
            </a:r>
            <a:endParaRPr lang="es-ES" sz="1100" b="1" dirty="0" smtClean="0">
              <a:latin typeface="+mj-lt"/>
            </a:endParaRPr>
          </a:p>
          <a:p>
            <a:pPr algn="ctr"/>
            <a:r>
              <a:rPr lang="es-ES" sz="1100" b="1" dirty="0">
                <a:latin typeface="+mj-lt"/>
              </a:rPr>
              <a:t>T</a:t>
            </a:r>
            <a:r>
              <a:rPr lang="es-ES" sz="1100" b="1" dirty="0" smtClean="0">
                <a:latin typeface="+mj-lt"/>
              </a:rPr>
              <a:t>orre Picasso, piso 7. Madrid 28020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147" y="4350778"/>
            <a:ext cx="972321" cy="600164"/>
          </a:xfrm>
          <a:prstGeom prst="rect">
            <a:avLst/>
          </a:prstGeom>
        </p:spPr>
      </p:pic>
      <p:sp>
        <p:nvSpPr>
          <p:cNvPr id="6" name="CuadroTexto 7">
            <a:extLst>
              <a:ext uri="{FF2B5EF4-FFF2-40B4-BE49-F238E27FC236}">
                <a16:creationId xmlns:a16="http://schemas.microsoft.com/office/drawing/2014/main" id="{1035152F-EEAA-4CF2-AC96-B7348B2710FA}"/>
              </a:ext>
            </a:extLst>
          </p:cNvPr>
          <p:cNvSpPr txBox="1"/>
          <p:nvPr/>
        </p:nvSpPr>
        <p:spPr>
          <a:xfrm>
            <a:off x="4891659" y="4179690"/>
            <a:ext cx="182811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+mj-lt"/>
              </a:rPr>
              <a:t>Se ruega </a:t>
            </a:r>
            <a:r>
              <a:rPr lang="es-ES" sz="800" b="1" dirty="0">
                <a:latin typeface="+mj-lt"/>
              </a:rPr>
              <a:t>confirmación de asistencia</a:t>
            </a:r>
            <a:r>
              <a:rPr lang="es-ES" sz="800" dirty="0" smtClean="0">
                <a:latin typeface="+mj-lt"/>
              </a:rPr>
              <a:t>:</a:t>
            </a:r>
          </a:p>
          <a:p>
            <a:pPr algn="ctr"/>
            <a:r>
              <a:rPr lang="es-ES" sz="800" u="sng" dirty="0">
                <a:hlinkClick r:id="rId5"/>
              </a:rPr>
              <a:t>https://</a:t>
            </a:r>
            <a:r>
              <a:rPr lang="es-ES" sz="800" u="sng" dirty="0" smtClean="0">
                <a:hlinkClick r:id="rId5"/>
              </a:rPr>
              <a:t>www.accenture.com/us-en/form-accenture-digital-hub-event01-en?src=SOMS</a:t>
            </a:r>
            <a:endParaRPr lang="es-ES" sz="800" dirty="0">
              <a:latin typeface="+mj-lt"/>
            </a:endParaRPr>
          </a:p>
        </p:txBody>
      </p:sp>
      <p:sp>
        <p:nvSpPr>
          <p:cNvPr id="3" name="AutoShape 2" descr="Resultado de imagen de accenture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3402" y="4415040"/>
            <a:ext cx="887239" cy="35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31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78</Words>
  <Application>Microsoft Office PowerPoint</Application>
  <PresentationFormat>Personalizado</PresentationFormat>
  <Paragraphs>24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Bell MT</vt:lpstr>
      <vt:lpstr>Calibri</vt:lpstr>
      <vt:lpstr>Calibri Light</vt:lpstr>
      <vt:lpstr>Yu Gothic UI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Adastra Ventures</dc:creator>
  <cp:lastModifiedBy>Clara Pombo</cp:lastModifiedBy>
  <cp:revision>51</cp:revision>
  <dcterms:created xsi:type="dcterms:W3CDTF">2017-12-02T13:45:09Z</dcterms:created>
  <dcterms:modified xsi:type="dcterms:W3CDTF">2018-05-04T13:27:04Z</dcterms:modified>
</cp:coreProperties>
</file>